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6" r:id="rId8"/>
    <p:sldId id="262" r:id="rId9"/>
    <p:sldId id="263" r:id="rId10"/>
    <p:sldId id="269" r:id="rId11"/>
    <p:sldId id="264" r:id="rId12"/>
    <p:sldId id="265" r:id="rId13"/>
    <p:sldId id="267" r:id="rId14"/>
    <p:sldId id="270" r:id="rId15"/>
    <p:sldId id="268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05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\Documents\Results%20of%208A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\Documents\&#1056;&#1077;&#1079;&#1091;&#1083;&#1100;&#1090;&#1072;&#1090;&#1099;%208&#1040;%20&#1087;&#1086;%20&#1073;&#1083;&#1077;&#1085;&#1076;&#1080;&#1085;&#1075;&#1091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plotArea>
      <c:layout>
        <c:manualLayout>
          <c:layoutTarget val="inner"/>
          <c:xMode val="edge"/>
          <c:yMode val="edge"/>
          <c:x val="6.2544130899035918E-2"/>
          <c:y val="4.7333166685183128E-2"/>
          <c:w val="0.78807200434519631"/>
          <c:h val="0.89372523423323369"/>
        </c:manualLayout>
      </c:layout>
      <c:bar3DChart>
        <c:barDir val="col"/>
        <c:grouping val="clustered"/>
        <c:ser>
          <c:idx val="0"/>
          <c:order val="0"/>
          <c:tx>
            <c:v>Smog</c:v>
          </c:tx>
          <c:val>
            <c:numRef>
              <c:f>Лист1!$A$29</c:f>
              <c:numCache>
                <c:formatCode>General</c:formatCode>
                <c:ptCount val="1"/>
                <c:pt idx="0">
                  <c:v>18</c:v>
                </c:pt>
              </c:numCache>
            </c:numRef>
          </c:val>
        </c:ser>
        <c:ser>
          <c:idx val="1"/>
          <c:order val="1"/>
          <c:tx>
            <c:v>Cowbot</c:v>
          </c:tx>
          <c:val>
            <c:numRef>
              <c:f>Лист1!$B$29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</c:ser>
        <c:ser>
          <c:idx val="2"/>
          <c:order val="2"/>
          <c:tx>
            <c:v>Brunch</c:v>
          </c:tx>
          <c:val>
            <c:numRef>
              <c:f>Лист1!$C$29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</c:ser>
        <c:ser>
          <c:idx val="3"/>
          <c:order val="3"/>
          <c:tx>
            <c:v>Oxbridge</c:v>
          </c:tx>
          <c:val>
            <c:numRef>
              <c:f>Лист1!$D$29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</c:ser>
        <c:ser>
          <c:idx val="4"/>
          <c:order val="4"/>
          <c:tx>
            <c:v>Motel</c:v>
          </c:tx>
          <c:val>
            <c:numRef>
              <c:f>Лист1!$E$29</c:f>
              <c:numCache>
                <c:formatCode>General</c:formatCode>
                <c:ptCount val="1"/>
                <c:pt idx="0">
                  <c:v>22</c:v>
                </c:pt>
              </c:numCache>
            </c:numRef>
          </c:val>
        </c:ser>
        <c:ser>
          <c:idx val="5"/>
          <c:order val="5"/>
          <c:tx>
            <c:v>Ameringlish</c:v>
          </c:tx>
          <c:val>
            <c:numRef>
              <c:f>Лист1!$F$29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</c:ser>
        <c:ser>
          <c:idx val="6"/>
          <c:order val="6"/>
          <c:tx>
            <c:v>Bedicine</c:v>
          </c:tx>
          <c:val>
            <c:numRef>
              <c:f>Лист1!$G$29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</c:ser>
        <c:ser>
          <c:idx val="7"/>
          <c:order val="7"/>
          <c:tx>
            <c:v>Bollywood</c:v>
          </c:tx>
          <c:val>
            <c:numRef>
              <c:f>Лист1!$H$29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ser>
          <c:idx val="8"/>
          <c:order val="8"/>
          <c:tx>
            <c:v>Applemon</c:v>
          </c:tx>
          <c:val>
            <c:numRef>
              <c:f>Лист1!$I$29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ser>
          <c:idx val="9"/>
          <c:order val="9"/>
          <c:tx>
            <c:v>Bankomat</c:v>
          </c:tx>
          <c:val>
            <c:numRef>
              <c:f>Лист1!$J$29</c:f>
              <c:numCache>
                <c:formatCode>General</c:formatCode>
                <c:ptCount val="1"/>
                <c:pt idx="0">
                  <c:v>12</c:v>
                </c:pt>
              </c:numCache>
            </c:numRef>
          </c:val>
        </c:ser>
        <c:shape val="cylinder"/>
        <c:axId val="70761472"/>
        <c:axId val="72618752"/>
        <c:axId val="0"/>
      </c:bar3DChart>
      <c:catAx>
        <c:axId val="70761472"/>
        <c:scaling>
          <c:orientation val="minMax"/>
        </c:scaling>
        <c:axPos val="b"/>
        <c:tickLblPos val="nextTo"/>
        <c:crossAx val="72618752"/>
        <c:crosses val="autoZero"/>
        <c:auto val="1"/>
        <c:lblAlgn val="ctr"/>
        <c:lblOffset val="100"/>
      </c:catAx>
      <c:valAx>
        <c:axId val="72618752"/>
        <c:scaling>
          <c:orientation val="minMax"/>
        </c:scaling>
        <c:axPos val="l"/>
        <c:majorGridlines/>
        <c:numFmt formatCode="General" sourceLinked="1"/>
        <c:tickLblPos val="nextTo"/>
        <c:crossAx val="7076147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3966510723831822"/>
          <c:y val="4.9039690034440649E-2"/>
          <c:w val="0.16033489276168197"/>
          <c:h val="0.93425499018627567"/>
        </c:manualLayout>
      </c:layout>
      <c:txPr>
        <a:bodyPr/>
        <a:lstStyle/>
        <a:p>
          <a:pPr>
            <a:defRPr sz="1800"/>
          </a:pPr>
          <a:endParaRPr lang="ru-RU"/>
        </a:p>
      </c:txPr>
    </c:legend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perspective val="30"/>
    </c:view3D>
    <c:plotArea>
      <c:layout/>
      <c:bar3DChart>
        <c:barDir val="col"/>
        <c:grouping val="clustered"/>
        <c:ser>
          <c:idx val="0"/>
          <c:order val="0"/>
          <c:tx>
            <c:v>Все ответы правильные</c:v>
          </c:tx>
          <c:val>
            <c:numLit>
              <c:formatCode>General</c:formatCode>
              <c:ptCount val="1"/>
              <c:pt idx="0">
                <c:v>0</c:v>
              </c:pt>
            </c:numLit>
          </c:val>
          <c:bubble3D val="1"/>
        </c:ser>
        <c:ser>
          <c:idx val="1"/>
          <c:order val="1"/>
          <c:tx>
            <c:v>Все ответы неправильные</c:v>
          </c:tx>
          <c:val>
            <c:numRef>
              <c:f>Лист1!$C$2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bubble3D val="1"/>
        </c:ser>
        <c:ser>
          <c:idx val="2"/>
          <c:order val="2"/>
          <c:tx>
            <c:v>Большая часть ответов правильная</c:v>
          </c:tx>
          <c:val>
            <c:numRef>
              <c:f>Лист1!$C$3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bubble3D val="1"/>
        </c:ser>
        <c:ser>
          <c:idx val="3"/>
          <c:order val="3"/>
          <c:tx>
            <c:v>Большая часть ответов неправильная</c:v>
          </c:tx>
          <c:val>
            <c:numRef>
              <c:f>Лист1!$C$4</c:f>
              <c:numCache>
                <c:formatCode>General</c:formatCode>
                <c:ptCount val="1"/>
                <c:pt idx="0">
                  <c:v>17</c:v>
                </c:pt>
              </c:numCache>
            </c:numRef>
          </c:val>
          <c:bubble3D val="1"/>
        </c:ser>
        <c:ser>
          <c:idx val="4"/>
          <c:order val="4"/>
          <c:tx>
            <c:strRef>
              <c:f>Лист1!$B$5</c:f>
              <c:strCache>
                <c:ptCount val="1"/>
                <c:pt idx="0">
                  <c:v>Поровну правильных и неправильных ответов</c:v>
                </c:pt>
              </c:strCache>
            </c:strRef>
          </c:tx>
          <c:val>
            <c:numRef>
              <c:f>Лист1!$C$5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bubble3D val="1"/>
        </c:ser>
        <c:shape val="cylinder"/>
        <c:axId val="72650752"/>
        <c:axId val="72652288"/>
        <c:axId val="0"/>
      </c:bar3DChart>
      <c:catAx>
        <c:axId val="72650752"/>
        <c:scaling>
          <c:orientation val="minMax"/>
        </c:scaling>
        <c:axPos val="b"/>
        <c:tickLblPos val="nextTo"/>
        <c:crossAx val="72652288"/>
        <c:crosses val="autoZero"/>
        <c:auto val="1"/>
        <c:lblAlgn val="ctr"/>
        <c:lblOffset val="100"/>
      </c:catAx>
      <c:valAx>
        <c:axId val="72652288"/>
        <c:scaling>
          <c:orientation val="minMax"/>
        </c:scaling>
        <c:axPos val="l"/>
        <c:majorGridlines/>
        <c:numFmt formatCode="General" sourceLinked="1"/>
        <c:tickLblPos val="nextTo"/>
        <c:crossAx val="7265075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7120934650248354"/>
          <c:y val="2.4690810707642185E-2"/>
          <c:w val="0.27819290570628769"/>
          <c:h val="0.87373927825683195"/>
        </c:manualLayout>
      </c:layout>
      <c:txPr>
        <a:bodyPr/>
        <a:lstStyle/>
        <a:p>
          <a:pPr rtl="0">
            <a:defRPr sz="1600"/>
          </a:pPr>
          <a:endParaRPr lang="ru-RU"/>
        </a:p>
      </c:txPr>
    </c:legend>
    <c:plotVisOnly val="1"/>
  </c:chart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F518E6-CCDE-4947-821E-A7D9FB948A82}" type="datetimeFigureOut">
              <a:rPr lang="ru-RU" smtClean="0"/>
              <a:pPr/>
              <a:t>14.03.2021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52CAAF-BCC9-4CDB-BD70-D1EC474ACF1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52CAAF-BCC9-4CDB-BD70-D1EC474ACF18}" type="slidenum">
              <a:rPr lang="ru-RU" smtClean="0"/>
              <a:pPr/>
              <a:t>2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E7E16-64C7-43E8-AB8C-34C0CCFAAEC1}" type="datetimeFigureOut">
              <a:rPr lang="ru-RU" smtClean="0"/>
              <a:pPr/>
              <a:t>14.03.2021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BB8B2-662D-4BA0-BE0C-421B0893892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E7E16-64C7-43E8-AB8C-34C0CCFAAEC1}" type="datetimeFigureOut">
              <a:rPr lang="ru-RU" smtClean="0"/>
              <a:pPr/>
              <a:t>14.03.2021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BB8B2-662D-4BA0-BE0C-421B0893892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E7E16-64C7-43E8-AB8C-34C0CCFAAEC1}" type="datetimeFigureOut">
              <a:rPr lang="ru-RU" smtClean="0"/>
              <a:pPr/>
              <a:t>14.03.2021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BB8B2-662D-4BA0-BE0C-421B0893892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E7E16-64C7-43E8-AB8C-34C0CCFAAEC1}" type="datetimeFigureOut">
              <a:rPr lang="ru-RU" smtClean="0"/>
              <a:pPr/>
              <a:t>14.03.2021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BB8B2-662D-4BA0-BE0C-421B0893892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E7E16-64C7-43E8-AB8C-34C0CCFAAEC1}" type="datetimeFigureOut">
              <a:rPr lang="ru-RU" smtClean="0"/>
              <a:pPr/>
              <a:t>14.03.2021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BB8B2-662D-4BA0-BE0C-421B0893892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E7E16-64C7-43E8-AB8C-34C0CCFAAEC1}" type="datetimeFigureOut">
              <a:rPr lang="ru-RU" smtClean="0"/>
              <a:pPr/>
              <a:t>14.03.2021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BB8B2-662D-4BA0-BE0C-421B0893892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E7E16-64C7-43E8-AB8C-34C0CCFAAEC1}" type="datetimeFigureOut">
              <a:rPr lang="ru-RU" smtClean="0"/>
              <a:pPr/>
              <a:t>14.03.2021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BB8B2-662D-4BA0-BE0C-421B0893892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E7E16-64C7-43E8-AB8C-34C0CCFAAEC1}" type="datetimeFigureOut">
              <a:rPr lang="ru-RU" smtClean="0"/>
              <a:pPr/>
              <a:t>14.03.2021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BB8B2-662D-4BA0-BE0C-421B0893892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E7E16-64C7-43E8-AB8C-34C0CCFAAEC1}" type="datetimeFigureOut">
              <a:rPr lang="ru-RU" smtClean="0"/>
              <a:pPr/>
              <a:t>14.03.2021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BB8B2-662D-4BA0-BE0C-421B0893892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E7E16-64C7-43E8-AB8C-34C0CCFAAEC1}" type="datetimeFigureOut">
              <a:rPr lang="ru-RU" smtClean="0"/>
              <a:pPr/>
              <a:t>14.03.2021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BB8B2-662D-4BA0-BE0C-421B0893892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E7E16-64C7-43E8-AB8C-34C0CCFAAEC1}" type="datetimeFigureOut">
              <a:rPr lang="ru-RU" smtClean="0"/>
              <a:pPr/>
              <a:t>14.03.2021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BB8B2-662D-4BA0-BE0C-421B0893892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5E7E16-64C7-43E8-AB8C-34C0CCFAAEC1}" type="datetimeFigureOut">
              <a:rPr lang="ru-RU" smtClean="0"/>
              <a:pPr/>
              <a:t>14.03.2021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CBB8B2-662D-4BA0-BE0C-421B0893892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Блендинг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Плотников Андрей Валерьевич</a:t>
            </a:r>
          </a:p>
          <a:p>
            <a:r>
              <a:rPr lang="ru-RU" dirty="0" smtClean="0"/>
              <a:t> Хон Артур Гилович</a:t>
            </a:r>
            <a:r>
              <a:rPr lang="en-US" dirty="0" smtClean="0"/>
              <a:t>,</a:t>
            </a:r>
            <a:r>
              <a:rPr lang="ru-RU" dirty="0" smtClean="0"/>
              <a:t> </a:t>
            </a:r>
          </a:p>
          <a:p>
            <a:r>
              <a:rPr lang="ru-RU" dirty="0" smtClean="0"/>
              <a:t>5Я класс</a:t>
            </a:r>
            <a:r>
              <a:rPr lang="en-US" dirty="0" smtClean="0"/>
              <a:t>,</a:t>
            </a:r>
            <a:r>
              <a:rPr lang="ru-RU" dirty="0" smtClean="0"/>
              <a:t> Лицей Технополис</a:t>
            </a:r>
            <a:r>
              <a:rPr lang="en-US" dirty="0" smtClean="0"/>
              <a:t>,</a:t>
            </a:r>
            <a:r>
              <a:rPr lang="ru-RU" dirty="0" smtClean="0"/>
              <a:t> р. п. Кольцово</a:t>
            </a:r>
          </a:p>
          <a:p>
            <a:r>
              <a:rPr lang="ru-RU" dirty="0" smtClean="0"/>
              <a:t>Научный руководитель: Якушева Виктория Юрьевна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 чём проект?</a:t>
            </a:r>
            <a:endParaRPr lang="ru-RU" dirty="0"/>
          </a:p>
        </p:txBody>
      </p:sp>
      <p:pic>
        <p:nvPicPr>
          <p:cNvPr id="19458" name="Picture 2" descr="15 лучших блендеров - Рейтинг 2021 года (топ на Январь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496" y="1772816"/>
            <a:ext cx="4680521" cy="324036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4788024" y="1700808"/>
            <a:ext cx="410445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Тема данного проекта – понятие о способе словообразования</a:t>
            </a:r>
            <a:r>
              <a:rPr lang="en-US" dirty="0" smtClean="0"/>
              <a:t>,</a:t>
            </a:r>
            <a:r>
              <a:rPr lang="ru-RU" dirty="0" smtClean="0"/>
              <a:t> именуемом как «</a:t>
            </a:r>
            <a:r>
              <a:rPr lang="ru-RU" dirty="0" err="1" smtClean="0"/>
              <a:t>блендинг</a:t>
            </a:r>
            <a:r>
              <a:rPr lang="ru-RU" dirty="0" smtClean="0"/>
              <a:t>» (словослияние). Этот способ позволяет образовать новое слово из частей двух или более старых слов. По смыслу и по звучанию блендинг очень похож на блендер – прибор кухонного быта для смешивания и </a:t>
            </a:r>
            <a:r>
              <a:rPr lang="ru-RU" dirty="0" smtClean="0"/>
              <a:t>из</a:t>
            </a:r>
            <a:r>
              <a:rPr lang="ru-RU" dirty="0" smtClean="0"/>
              <a:t>мельчения. Пример </a:t>
            </a:r>
            <a:r>
              <a:rPr lang="ru-RU" dirty="0" smtClean="0"/>
              <a:t>блендинга: </a:t>
            </a:r>
            <a:r>
              <a:rPr lang="en-US" dirty="0" smtClean="0"/>
              <a:t>rubbish + bin = rubbin.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Цель и задачи</a:t>
            </a:r>
            <a:endParaRPr lang="ru-RU" b="1" dirty="0"/>
          </a:p>
        </p:txBody>
      </p:sp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107504" y="2133435"/>
            <a:ext cx="8928992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Цель исследования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: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исследование процесса образования новых слов путем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словослияния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(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блендинга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).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 рамках поставленной цели планировалось решить следующие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задачи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: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-изучить теоретический материал по данной теме и понять, что представляет собой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блендинг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-провести анализ некоторых слов, образованных путем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словослияния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-выбрать используемые</a:t>
            </a:r>
            <a:r>
              <a:rPr kumimoji="0" lang="ru-RU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в английском языке слова-бленды и предложить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ученикам 8А класса Лицея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Технополис</a:t>
            </a:r>
            <a:r>
              <a:rPr kumimoji="0" lang="ru-RU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составить их самостоятельно из пар исходных слов.</a:t>
            </a:r>
            <a:r>
              <a:rPr kumimoji="0" lang="ru-RU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роанализировать, какие формы новых слов получатся при таком словообразовании.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Рисунок 6" descr="КАРТИНКА ДЛЯ ПРЕЗЕНТАЦИИ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412776"/>
            <a:ext cx="8573980" cy="5760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Теория (вкратце)</a:t>
            </a:r>
            <a:endParaRPr lang="ru-RU" dirty="0"/>
          </a:p>
        </p:txBody>
      </p:sp>
      <p:pic>
        <p:nvPicPr>
          <p:cNvPr id="17410" name="Picture 2" descr="Блендер Zigmund &amp; Shtain BS-438 D : Фиременный интернет-магазин бытовой  техники Zigmund &amp; Shtai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268760"/>
            <a:ext cx="4762500" cy="47625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211960" y="3501008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lunch</a:t>
            </a:r>
            <a:endParaRPr lang="ru-RU" i="1" dirty="0"/>
          </a:p>
        </p:txBody>
      </p:sp>
      <p:sp>
        <p:nvSpPr>
          <p:cNvPr id="6" name="TextBox 5"/>
          <p:cNvSpPr txBox="1"/>
          <p:nvPr/>
        </p:nvSpPr>
        <p:spPr>
          <a:xfrm>
            <a:off x="3131840" y="3491716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Breakfast</a:t>
            </a:r>
            <a:endParaRPr lang="ru-RU" i="1" dirty="0"/>
          </a:p>
        </p:txBody>
      </p:sp>
      <p:sp>
        <p:nvSpPr>
          <p:cNvPr id="7" name="TextBox 6"/>
          <p:cNvSpPr txBox="1"/>
          <p:nvPr/>
        </p:nvSpPr>
        <p:spPr>
          <a:xfrm>
            <a:off x="4067944" y="3491716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+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3635896" y="3995772"/>
            <a:ext cx="1018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= brunch</a:t>
            </a:r>
            <a:endParaRPr lang="ru-RU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508104" y="1412776"/>
            <a:ext cx="352839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Такое понятие</a:t>
            </a:r>
            <a:r>
              <a:rPr lang="en-US" dirty="0" smtClean="0"/>
              <a:t>,</a:t>
            </a:r>
            <a:r>
              <a:rPr lang="ru-RU" dirty="0" smtClean="0"/>
              <a:t> как </a:t>
            </a:r>
            <a:r>
              <a:rPr lang="ru-RU" dirty="0" err="1" smtClean="0"/>
              <a:t>словослияние</a:t>
            </a:r>
            <a:r>
              <a:rPr lang="en-US" dirty="0" smtClean="0"/>
              <a:t>,</a:t>
            </a:r>
            <a:r>
              <a:rPr lang="ru-RU" dirty="0" smtClean="0"/>
              <a:t> появилось среди способов словообразования</a:t>
            </a:r>
            <a:r>
              <a:rPr lang="en-US" dirty="0" smtClean="0"/>
              <a:t>,</a:t>
            </a:r>
            <a:r>
              <a:rPr lang="ru-RU" dirty="0" smtClean="0"/>
              <a:t> когда в языке из-за новых слов стали меняться структура и лексический состав. И так как существующих теоретических знаний становится недостаточно</a:t>
            </a:r>
            <a:r>
              <a:rPr lang="en-US" dirty="0" smtClean="0"/>
              <a:t>,</a:t>
            </a:r>
            <a:r>
              <a:rPr lang="ru-RU" dirty="0" smtClean="0"/>
              <a:t> изучение </a:t>
            </a:r>
            <a:r>
              <a:rPr lang="ru-RU" dirty="0" err="1" smtClean="0"/>
              <a:t>блендинга</a:t>
            </a:r>
            <a:r>
              <a:rPr lang="ru-RU" dirty="0" smtClean="0"/>
              <a:t> становится важным для понимания современного словообразования.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Fun with Portmanteaus (+FREE Downloadable Bingo Game!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76672"/>
            <a:ext cx="5040560" cy="378042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539553" y="4509120"/>
            <a:ext cx="446449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0" b="1" dirty="0" smtClean="0"/>
              <a:t>P</a:t>
            </a:r>
            <a:r>
              <a:rPr lang="ru-RU" sz="6000" b="1" dirty="0" err="1" smtClean="0"/>
              <a:t>ortmanteau</a:t>
            </a:r>
            <a:endParaRPr lang="ru-RU" sz="6000" b="1" dirty="0" smtClean="0"/>
          </a:p>
          <a:p>
            <a:r>
              <a:rPr lang="ru-RU" sz="2000" dirty="0" smtClean="0"/>
              <a:t>Чемодан (с французского)</a:t>
            </a:r>
            <a:endParaRPr lang="ru-RU" sz="2000" dirty="0"/>
          </a:p>
        </p:txBody>
      </p:sp>
      <p:pic>
        <p:nvPicPr>
          <p:cNvPr id="16392" name="Picture 8" descr="Portmanteau Bag Case Suitcase Travel Luggage Trunk MPS KS2 Illustratio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848" y="1772816"/>
            <a:ext cx="7841357" cy="39364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70" name="Picture 10" descr="Самолет PNG фот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88640"/>
            <a:ext cx="6480720" cy="2773145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6156176" y="2348880"/>
            <a:ext cx="26030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err="1" smtClean="0"/>
              <a:t>САМоЛЁТ</a:t>
            </a:r>
            <a:r>
              <a:rPr lang="ru-RU" b="1" dirty="0" smtClean="0"/>
              <a:t> = сам + летать</a:t>
            </a:r>
            <a:endParaRPr lang="ru-RU" b="1" dirty="0"/>
          </a:p>
        </p:txBody>
      </p:sp>
      <p:pic>
        <p:nvPicPr>
          <p:cNvPr id="15396" name="Picture 36" descr="корабль рисунок Png - bagno.sit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4077072"/>
            <a:ext cx="6219825" cy="2095501"/>
          </a:xfrm>
          <a:prstGeom prst="rect">
            <a:avLst/>
          </a:prstGeom>
          <a:noFill/>
        </p:spPr>
      </p:pic>
      <p:sp>
        <p:nvSpPr>
          <p:cNvPr id="24" name="TextBox 23"/>
          <p:cNvSpPr txBox="1"/>
          <p:nvPr/>
        </p:nvSpPr>
        <p:spPr>
          <a:xfrm>
            <a:off x="5940152" y="5301208"/>
            <a:ext cx="26288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err="1" smtClean="0"/>
              <a:t>ПАРоХОД</a:t>
            </a:r>
            <a:r>
              <a:rPr lang="ru-RU" b="1" dirty="0" smtClean="0"/>
              <a:t> = пар + ходить</a:t>
            </a:r>
            <a:endParaRPr lang="ru-RU" b="1" dirty="0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53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53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2" descr="Foolosopher Trivia - Photos | Faceboo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44" name="AutoShape 4" descr="Foolosopher Trivia - Photos | Faceboo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46" name="AutoShape 6" descr="Foolosopher Trivia - Photos | Faceboo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48" name="AutoShape 8" descr="Foolosopher Trivia - Photos | Faceboo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50" name="AutoShape 10" descr="Foolosopher Trivia - Home | Faceboo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52" name="AutoShape 12" descr="Foolosopher Trivia - Home | Faceboo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56" name="AutoShape 16" descr="Foolosopher Trivia - Photos | Faceboo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58" name="Picture 18" descr="Нет описания фото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1340768"/>
            <a:ext cx="4381500" cy="4371975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2339752" y="33265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В английском языке первые </a:t>
            </a:r>
            <a:r>
              <a:rPr lang="ru-RU" dirty="0"/>
              <a:t>бленды </a:t>
            </a:r>
            <a:r>
              <a:rPr lang="ru-RU" dirty="0" smtClean="0"/>
              <a:t>были зафиксированы </a:t>
            </a:r>
            <a:r>
              <a:rPr lang="ru-RU" dirty="0"/>
              <a:t>ещё в XVI веке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915816" y="5733256"/>
            <a:ext cx="33177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Foolosopher</a:t>
            </a:r>
            <a:r>
              <a:rPr lang="en-US" dirty="0" smtClean="0"/>
              <a:t> = fool + philosopher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Уильям Шекспир - биография, фото, произведения, творчество, соне и книги -  24СМ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700808"/>
            <a:ext cx="3402378" cy="4536504"/>
          </a:xfrm>
          <a:prstGeom prst="rect">
            <a:avLst/>
          </a:prstGeom>
          <a:noFill/>
        </p:spPr>
      </p:pic>
      <p:pic>
        <p:nvPicPr>
          <p:cNvPr id="14340" name="Picture 4" descr="Льюис Кэрролл книги | Лабиринт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72062" y="1700808"/>
            <a:ext cx="3871938" cy="396044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971600" y="836712"/>
            <a:ext cx="28660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Уильям Шекспир</a:t>
            </a:r>
            <a:endParaRPr lang="ru-RU" sz="28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156176" y="836712"/>
            <a:ext cx="26006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Льюис Кэрролл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КАРТИНКА ДЛЯ ПРЕЗЕНТАЦИИ (1)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47664" y="2564904"/>
            <a:ext cx="6087325" cy="302937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491880" y="764704"/>
            <a:ext cx="244252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b="1" dirty="0" err="1" smtClean="0"/>
              <a:t>Brexit</a:t>
            </a:r>
            <a:endParaRPr lang="ru-RU" sz="7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524000" y="1124745"/>
          <a:ext cx="6096000" cy="4968550"/>
        </p:xfrm>
        <a:graphic>
          <a:graphicData uri="http://schemas.openxmlformats.org/drawingml/2006/table">
            <a:tbl>
              <a:tblPr/>
              <a:tblGrid>
                <a:gridCol w="6096000"/>
              </a:tblGrid>
              <a:tr h="49685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solidFill>
                            <a:srgbClr val="333333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Smoke + </a:t>
                      </a:r>
                      <a:r>
                        <a:rPr lang="ru-RU" sz="2800" dirty="0" err="1">
                          <a:solidFill>
                            <a:srgbClr val="333333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Fog</a:t>
                      </a:r>
                      <a:r>
                        <a:rPr lang="ru-RU" sz="2800" dirty="0">
                          <a:solidFill>
                            <a:srgbClr val="333333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= </a:t>
                      </a:r>
                      <a:r>
                        <a:rPr lang="en-US" sz="2800" dirty="0" smtClean="0">
                          <a:solidFill>
                            <a:srgbClr val="333333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Smog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685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solidFill>
                            <a:srgbClr val="333333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Cow + Robot =</a:t>
                      </a:r>
                      <a:r>
                        <a:rPr lang="en-US" sz="2800" dirty="0">
                          <a:solidFill>
                            <a:srgbClr val="333333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2800" dirty="0" smtClean="0">
                          <a:solidFill>
                            <a:srgbClr val="333333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Cowbot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685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solidFill>
                            <a:srgbClr val="333333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Breakfast + Lunch =</a:t>
                      </a:r>
                      <a:r>
                        <a:rPr lang="en-US" sz="2800" dirty="0">
                          <a:solidFill>
                            <a:srgbClr val="333333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2800" dirty="0" smtClean="0">
                          <a:solidFill>
                            <a:srgbClr val="333333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Brunch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685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solidFill>
                            <a:srgbClr val="333333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Oxford + Cambridge =</a:t>
                      </a:r>
                      <a:r>
                        <a:rPr lang="en-US" sz="2800" dirty="0">
                          <a:solidFill>
                            <a:srgbClr val="333333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Oxbridge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685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dirty="0">
                          <a:solidFill>
                            <a:srgbClr val="333333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Motor + </a:t>
                      </a:r>
                      <a:r>
                        <a:rPr lang="en-US" sz="2800" dirty="0" smtClean="0">
                          <a:solidFill>
                            <a:srgbClr val="333333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Hotel </a:t>
                      </a:r>
                      <a:r>
                        <a:rPr lang="en-US" sz="2800" dirty="0">
                          <a:solidFill>
                            <a:srgbClr val="333333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= </a:t>
                      </a:r>
                      <a:r>
                        <a:rPr lang="en-US" sz="2800" dirty="0" smtClean="0">
                          <a:solidFill>
                            <a:srgbClr val="333333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Motel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685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solidFill>
                            <a:srgbClr val="333333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Bombay + Hollywood =</a:t>
                      </a:r>
                      <a:r>
                        <a:rPr lang="en-US" sz="2800" dirty="0">
                          <a:solidFill>
                            <a:srgbClr val="333333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Bollywood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685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 err="1">
                          <a:solidFill>
                            <a:srgbClr val="333333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American</a:t>
                      </a:r>
                      <a:r>
                        <a:rPr lang="ru-RU" sz="2800" dirty="0">
                          <a:solidFill>
                            <a:srgbClr val="333333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+ </a:t>
                      </a:r>
                      <a:r>
                        <a:rPr lang="ru-RU" sz="2800" dirty="0" err="1">
                          <a:solidFill>
                            <a:srgbClr val="333333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English</a:t>
                      </a:r>
                      <a:r>
                        <a:rPr lang="ru-RU" sz="2800" dirty="0">
                          <a:solidFill>
                            <a:srgbClr val="333333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=</a:t>
                      </a:r>
                      <a:r>
                        <a:rPr lang="en-US" sz="2800" dirty="0">
                          <a:solidFill>
                            <a:srgbClr val="333333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2800" dirty="0" err="1">
                          <a:solidFill>
                            <a:srgbClr val="333333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Ameringlish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685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 err="1">
                          <a:solidFill>
                            <a:srgbClr val="333333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Bed</a:t>
                      </a:r>
                      <a:r>
                        <a:rPr lang="ru-RU" sz="2800" dirty="0">
                          <a:solidFill>
                            <a:srgbClr val="333333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+ </a:t>
                      </a:r>
                      <a:r>
                        <a:rPr lang="ru-RU" sz="2800" dirty="0" err="1">
                          <a:solidFill>
                            <a:srgbClr val="333333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Medicine</a:t>
                      </a:r>
                      <a:r>
                        <a:rPr lang="ru-RU" sz="2800" dirty="0">
                          <a:solidFill>
                            <a:srgbClr val="333333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= </a:t>
                      </a:r>
                      <a:r>
                        <a:rPr lang="en-US" sz="2800" dirty="0" err="1" smtClean="0">
                          <a:solidFill>
                            <a:srgbClr val="333333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Bedicine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685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dirty="0">
                          <a:solidFill>
                            <a:srgbClr val="333333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Apple + </a:t>
                      </a:r>
                      <a:r>
                        <a:rPr lang="en-US" sz="2800" dirty="0" smtClean="0">
                          <a:solidFill>
                            <a:srgbClr val="333333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Lemon </a:t>
                      </a:r>
                      <a:r>
                        <a:rPr lang="en-US" sz="2800" dirty="0">
                          <a:solidFill>
                            <a:srgbClr val="333333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= </a:t>
                      </a:r>
                      <a:r>
                        <a:rPr lang="en-US" sz="2800" dirty="0" err="1" smtClean="0">
                          <a:solidFill>
                            <a:srgbClr val="333333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Applemon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685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 err="1">
                          <a:solidFill>
                            <a:srgbClr val="333333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Bank</a:t>
                      </a:r>
                      <a:r>
                        <a:rPr lang="ru-RU" sz="2800" dirty="0">
                          <a:solidFill>
                            <a:srgbClr val="333333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+ </a:t>
                      </a:r>
                      <a:r>
                        <a:rPr lang="en-US" sz="2800" dirty="0" smtClean="0">
                          <a:solidFill>
                            <a:srgbClr val="333333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A</a:t>
                      </a:r>
                      <a:r>
                        <a:rPr lang="ru-RU" sz="2800" dirty="0" err="1" smtClean="0">
                          <a:solidFill>
                            <a:srgbClr val="333333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utomat</a:t>
                      </a:r>
                      <a:r>
                        <a:rPr lang="ru-RU" sz="2800" dirty="0" smtClean="0">
                          <a:solidFill>
                            <a:srgbClr val="333333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800" dirty="0">
                          <a:solidFill>
                            <a:srgbClr val="333333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=</a:t>
                      </a:r>
                      <a:r>
                        <a:rPr lang="en-US" sz="2800" dirty="0">
                          <a:solidFill>
                            <a:srgbClr val="333333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2800" dirty="0" err="1" smtClean="0">
                          <a:solidFill>
                            <a:srgbClr val="333333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Bankomat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683568" y="116632"/>
            <a:ext cx="79208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/>
              <a:t>В ходе работы мы предложили ученикам 8А класса поучаствовать в составлении </a:t>
            </a:r>
            <a:r>
              <a:rPr lang="ru-RU" sz="2400" b="1" dirty="0" err="1" smtClean="0"/>
              <a:t>блендов</a:t>
            </a:r>
            <a:r>
              <a:rPr lang="ru-RU" sz="2400" b="1" dirty="0" smtClean="0"/>
              <a:t>. 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5"/>
          <p:cNvGraphicFramePr/>
          <p:nvPr/>
        </p:nvGraphicFramePr>
        <p:xfrm>
          <a:off x="323528" y="188640"/>
          <a:ext cx="8568952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547664" y="508518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Гистограмма</a:t>
            </a:r>
            <a:r>
              <a:rPr lang="en-US" b="1" dirty="0" smtClean="0"/>
              <a:t> 1</a:t>
            </a:r>
            <a:r>
              <a:rPr lang="ru-RU" b="1" dirty="0" smtClean="0"/>
              <a:t> отображает количество учеников</a:t>
            </a:r>
            <a:r>
              <a:rPr lang="en-US" b="1" dirty="0" smtClean="0"/>
              <a:t>,</a:t>
            </a:r>
            <a:r>
              <a:rPr lang="ru-RU" b="1" dirty="0" smtClean="0"/>
              <a:t> правильно справившихся с задачей.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/>
        </p:nvGraphicFramePr>
        <p:xfrm>
          <a:off x="179512" y="188640"/>
          <a:ext cx="8784976" cy="56166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87624" y="5805264"/>
            <a:ext cx="6912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Гистограмма 2. Статистика распределения правильности ответов.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ᐈ Картинка топ 3 фотографии, картинки топ3 | скачать на Depositphotos®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88640"/>
            <a:ext cx="3992861" cy="28083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4788024" y="260648"/>
            <a:ext cx="191815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Smog</a:t>
            </a:r>
          </a:p>
          <a:p>
            <a:r>
              <a:rPr lang="en-US" sz="3200" b="1" dirty="0" smtClean="0"/>
              <a:t>Motel</a:t>
            </a:r>
          </a:p>
          <a:p>
            <a:r>
              <a:rPr lang="en-US" sz="3200" b="1" dirty="0" err="1" smtClean="0"/>
              <a:t>B</a:t>
            </a:r>
            <a:r>
              <a:rPr lang="en-US" sz="3200" b="1" dirty="0" err="1" smtClean="0"/>
              <a:t>ankomat</a:t>
            </a:r>
            <a:endParaRPr lang="ru-RU" sz="3200" b="1" dirty="0"/>
          </a:p>
        </p:txBody>
      </p:sp>
      <p:pic>
        <p:nvPicPr>
          <p:cNvPr id="3086" name="Picture 14" descr="Iconizer.net | cross бесплатные иконк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3212976"/>
            <a:ext cx="2664296" cy="2664299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4283968" y="3501008"/>
            <a:ext cx="221887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 smtClean="0"/>
              <a:t>Ameringlish</a:t>
            </a:r>
            <a:endParaRPr lang="en-US" sz="3200" b="1" dirty="0" smtClean="0"/>
          </a:p>
          <a:p>
            <a:r>
              <a:rPr lang="en-US" sz="3200" b="1" dirty="0" err="1" smtClean="0"/>
              <a:t>Applemon</a:t>
            </a:r>
            <a:endParaRPr lang="en-US" sz="3200" b="1" dirty="0" smtClean="0"/>
          </a:p>
          <a:p>
            <a:r>
              <a:rPr lang="en-US" sz="3200" b="1" dirty="0" err="1" smtClean="0"/>
              <a:t>Bollywood</a:t>
            </a:r>
            <a:endParaRPr lang="ru-RU" sz="3200" b="1" dirty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308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Выводы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sz="2400" dirty="0" smtClean="0"/>
              <a:t>1. Изучен теоретический материал.</a:t>
            </a:r>
          </a:p>
          <a:p>
            <a:r>
              <a:rPr lang="ru-RU" sz="2400" dirty="0" smtClean="0"/>
              <a:t>2. Проведён анализ некоторых </a:t>
            </a:r>
            <a:r>
              <a:rPr lang="ru-RU" sz="2400" dirty="0" err="1" smtClean="0"/>
              <a:t>блендов</a:t>
            </a:r>
            <a:r>
              <a:rPr lang="ru-RU" sz="2400" dirty="0" smtClean="0"/>
              <a:t>.</a:t>
            </a:r>
          </a:p>
          <a:p>
            <a:r>
              <a:rPr lang="ru-RU" sz="2400" dirty="0" smtClean="0"/>
              <a:t>3. Показано</a:t>
            </a:r>
            <a:r>
              <a:rPr lang="en-US" sz="2400" dirty="0" smtClean="0"/>
              <a:t>,</a:t>
            </a:r>
            <a:r>
              <a:rPr lang="ru-RU" sz="2400" dirty="0" smtClean="0"/>
              <a:t> что </a:t>
            </a:r>
            <a:r>
              <a:rPr lang="ru-RU" sz="2400" dirty="0" err="1" smtClean="0"/>
              <a:t>блендинг</a:t>
            </a:r>
            <a:r>
              <a:rPr lang="ru-RU" sz="2400" dirty="0" smtClean="0"/>
              <a:t> является популярным способом словообразования.</a:t>
            </a:r>
          </a:p>
          <a:p>
            <a:r>
              <a:rPr lang="ru-RU" sz="2400" dirty="0" smtClean="0"/>
              <a:t>4. Статистика распределения формирования популярных </a:t>
            </a:r>
            <a:r>
              <a:rPr lang="ru-RU" sz="2400" dirty="0" err="1" smtClean="0"/>
              <a:t>блендов</a:t>
            </a:r>
            <a:r>
              <a:rPr lang="ru-RU" sz="2400" dirty="0" smtClean="0"/>
              <a:t> учениками 8А класса «</a:t>
            </a:r>
            <a:r>
              <a:rPr lang="en-US" sz="2400" dirty="0" smtClean="0"/>
              <a:t>de novo</a:t>
            </a:r>
            <a:r>
              <a:rPr lang="ru-RU" sz="2400" dirty="0" smtClean="0"/>
              <a:t>» выявила некоторые факты:</a:t>
            </a:r>
          </a:p>
          <a:p>
            <a:r>
              <a:rPr lang="ru-RU" sz="2400" dirty="0" smtClean="0"/>
              <a:t>1) Большинство учеников допустили хотя бы одну ошибку в словообразовании.</a:t>
            </a:r>
          </a:p>
          <a:p>
            <a:r>
              <a:rPr lang="ru-RU" sz="2400" dirty="0" smtClean="0"/>
              <a:t>2)4 человека из 26 полностью неправильно справились с задачей.</a:t>
            </a:r>
          </a:p>
          <a:p>
            <a:r>
              <a:rPr lang="ru-RU" sz="2400" dirty="0" smtClean="0"/>
              <a:t>3) Среди </a:t>
            </a:r>
            <a:r>
              <a:rPr lang="ru-RU" sz="2400" dirty="0" err="1" smtClean="0"/>
              <a:t>блендов</a:t>
            </a:r>
            <a:r>
              <a:rPr lang="ru-RU" sz="2400" dirty="0" smtClean="0"/>
              <a:t> выделяются три (</a:t>
            </a:r>
            <a:r>
              <a:rPr lang="en-US" sz="2400" dirty="0" smtClean="0"/>
              <a:t>smog, motel, </a:t>
            </a:r>
            <a:r>
              <a:rPr lang="en-US" sz="2400" dirty="0" err="1" smtClean="0"/>
              <a:t>bankomat</a:t>
            </a:r>
            <a:r>
              <a:rPr lang="en-US" sz="2400" dirty="0" smtClean="0"/>
              <a:t>),</a:t>
            </a:r>
            <a:r>
              <a:rPr lang="ru-RU" sz="2400" dirty="0" smtClean="0"/>
              <a:t> с которым справилась большая часть испытуемых.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Анимация спасибо за вниман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56457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push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282</TotalTime>
  <Words>436</Words>
  <Application>Microsoft Office PowerPoint</Application>
  <PresentationFormat>Экран (4:3)</PresentationFormat>
  <Paragraphs>56</Paragraphs>
  <Slides>15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Блендинг</vt:lpstr>
      <vt:lpstr>О чём проект?</vt:lpstr>
      <vt:lpstr>Цель и задачи</vt:lpstr>
      <vt:lpstr>Теория (вкратце)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Выводы</vt:lpstr>
      <vt:lpstr>Слайд 15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Блендинг</dc:title>
  <dc:creator>s</dc:creator>
  <cp:lastModifiedBy>s</cp:lastModifiedBy>
  <cp:revision>29</cp:revision>
  <dcterms:created xsi:type="dcterms:W3CDTF">2021-03-14T08:38:06Z</dcterms:created>
  <dcterms:modified xsi:type="dcterms:W3CDTF">2021-03-14T13:59:12Z</dcterms:modified>
</cp:coreProperties>
</file>